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7"/>
  </p:notesMasterIdLst>
  <p:handoutMasterIdLst>
    <p:handoutMasterId r:id="rId78"/>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437" r:id="rId17"/>
    <p:sldId id="359" r:id="rId18"/>
    <p:sldId id="413" r:id="rId19"/>
    <p:sldId id="420" r:id="rId20"/>
    <p:sldId id="361" r:id="rId21"/>
    <p:sldId id="419" r:id="rId22"/>
    <p:sldId id="422" r:id="rId23"/>
    <p:sldId id="423" r:id="rId24"/>
    <p:sldId id="363" r:id="rId25"/>
    <p:sldId id="393" r:id="rId26"/>
    <p:sldId id="364" r:id="rId27"/>
    <p:sldId id="408" r:id="rId28"/>
    <p:sldId id="404" r:id="rId29"/>
    <p:sldId id="403" r:id="rId30"/>
    <p:sldId id="375" r:id="rId31"/>
    <p:sldId id="426" r:id="rId32"/>
    <p:sldId id="427" r:id="rId33"/>
    <p:sldId id="374" r:id="rId34"/>
    <p:sldId id="429" r:id="rId35"/>
    <p:sldId id="430" r:id="rId36"/>
    <p:sldId id="376" r:id="rId37"/>
    <p:sldId id="377" r:id="rId38"/>
    <p:sldId id="378" r:id="rId39"/>
    <p:sldId id="379" r:id="rId40"/>
    <p:sldId id="380" r:id="rId41"/>
    <p:sldId id="381" r:id="rId42"/>
    <p:sldId id="366" r:id="rId43"/>
    <p:sldId id="435" r:id="rId44"/>
    <p:sldId id="407" r:id="rId45"/>
    <p:sldId id="384" r:id="rId46"/>
    <p:sldId id="385" r:id="rId47"/>
    <p:sldId id="391" r:id="rId48"/>
    <p:sldId id="409" r:id="rId49"/>
    <p:sldId id="400" r:id="rId50"/>
    <p:sldId id="434" r:id="rId51"/>
    <p:sldId id="424" r:id="rId52"/>
    <p:sldId id="367" r:id="rId53"/>
    <p:sldId id="369" r:id="rId54"/>
    <p:sldId id="370" r:id="rId55"/>
    <p:sldId id="414" r:id="rId56"/>
    <p:sldId id="371" r:id="rId57"/>
    <p:sldId id="372" r:id="rId58"/>
    <p:sldId id="416" r:id="rId59"/>
    <p:sldId id="425" r:id="rId60"/>
    <p:sldId id="386" r:id="rId61"/>
    <p:sldId id="432" r:id="rId62"/>
    <p:sldId id="398" r:id="rId63"/>
    <p:sldId id="389" r:id="rId64"/>
    <p:sldId id="390" r:id="rId65"/>
    <p:sldId id="401" r:id="rId66"/>
    <p:sldId id="431" r:id="rId67"/>
    <p:sldId id="402" r:id="rId68"/>
    <p:sldId id="387" r:id="rId69"/>
    <p:sldId id="392" r:id="rId70"/>
    <p:sldId id="412" r:id="rId71"/>
    <p:sldId id="436" r:id="rId72"/>
    <p:sldId id="394" r:id="rId73"/>
    <p:sldId id="395" r:id="rId74"/>
    <p:sldId id="396" r:id="rId75"/>
    <p:sldId id="331" r:id="rId76"/>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xmlns="">
        <p15:guide id="1" orient="horz" pos="816">
          <p15:clr>
            <a:srgbClr val="A4A3A4"/>
          </p15:clr>
        </p15:guide>
        <p15:guide id="2" pos="440">
          <p15:clr>
            <a:srgbClr val="A4A3A4"/>
          </p15:clr>
        </p15:guide>
      </p15:sldGuideLst>
    </p:ext>
    <p:ext uri="{2D200454-40CA-4A62-9FC3-DE9A4176ACB9}">
      <p15:notes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xmlns=""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16" autoAdjust="0"/>
    <p:restoredTop sz="94730" autoAdjust="0"/>
  </p:normalViewPr>
  <p:slideViewPr>
    <p:cSldViewPr snapToGrid="0">
      <p:cViewPr>
        <p:scale>
          <a:sx n="70" d="100"/>
          <a:sy n="70" d="100"/>
        </p:scale>
        <p:origin x="-992" y="1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xmlns=""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xmlns=""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xmlns=""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xmlns=""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xmlns=""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xmlns=""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xmlns=""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xmlns=""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xmlns=""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xmlns=""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extLst>
      <p:ext uri="{BB962C8B-B14F-4D97-AF65-F5344CB8AC3E}">
        <p14:creationId xmlns:p14="http://schemas.microsoft.com/office/powerpoint/2010/main" val="31207585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xmlns=""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xmlns=""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xmlns=""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xmlns=""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xmlns=""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xmlns=""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xmlns=""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xmlns=""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xmlns=""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xmlns=""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xmlns=""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xmlns=""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xmlns=""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xmlns=""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xmlns=""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xmlns=""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xmlns=""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xmlns=""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xmlns=""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xmlns=""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xmlns=""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xmlns=""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xmlns=""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xmlns=""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xmlns=""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xmlns=""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xmlns=""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xmlns=""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xmlns=""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xmlns=""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xmlns=""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xmlns=""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xmlns=""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xmlns=""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xmlns=""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xmlns=""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xmlns=""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xmlns=""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xmlns=""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xmlns=""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xmlns=""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xmlns=""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xmlns=""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xmlns=""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xmlns=""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xmlns=""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xmlns=""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xmlns=""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xmlns=""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xmlns=""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xmlns=""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xmlns=""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xmlns=""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xmlns=""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xmlns=""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xmlns=""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xmlns=""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xmlns=""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xmlns=""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xmlns=""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xmlns=""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xmlns=""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xmlns=""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xmlns=""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xmlns=""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xmlns=""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xmlns=""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xmlns=""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xmlns=""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xmlns=""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xmlns=""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xmlns=""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xmlns=""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xmlns=""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xmlns=""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xmlns=""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xmlns=""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xmlns=""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xmlns=""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xmlns=""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xmlns=""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xmlns=""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xmlns=""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xmlns=""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xmlns=""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xmlns=""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xmlns=""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xmlns=""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xmlns=""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xmlns=""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xmlns=""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xmlns=""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xmlns=""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xmlns=""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xmlns=""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xmlns=""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xmlns=""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xmlns=""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xmlns=""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xmlns=""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xmlns=""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xmlns=""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xmlns=""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xmlns=""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xmlns=""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xmlns=""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xmlns=""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xmlns=""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xmlns=""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xmlns=""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xmlns=""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xmlns=""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xmlns=""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71</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xmlns=""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75</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xmlns=""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xmlns=""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xmlns=""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xmlns=""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xmlns=""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xmlns=""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xmlns=""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xmlns=""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xmlns=""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xmlns=""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xmlns=""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xmlns=""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xmlns=""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xmlns=""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xmlns=""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xmlns=""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xmlns=""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xmlns=""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xmlns=""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xmlns=""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xmlns=""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xmlns=""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xmlns=""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xmlns=""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xmlns=""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xmlns=""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xmlns=""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xmlns=""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xmlns=""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xmlns=""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xmlns=""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xmlns="" id="{E0E04BB2-CAE4-47E7-A8ED-B827B1313F1C}"/>
              </a:ext>
            </a:extLst>
          </p:cNvPr>
          <p:cNvSpPr>
            <a:spLocks noGrp="1" noChangeArrowheads="1"/>
          </p:cNvSpPr>
          <p:nvPr>
            <p:ph type="title" idx="4294967295"/>
          </p:nvPr>
        </p:nvSpPr>
        <p:spPr>
          <a:xfrm>
            <a:off x="1504950"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xmlns="" id="{F3E9582F-73D2-4BB5-8C85-155733606EC2}"/>
              </a:ext>
            </a:extLst>
          </p:cNvPr>
          <p:cNvSpPr>
            <a:spLocks noGrp="1" noChangeArrowheads="1"/>
          </p:cNvSpPr>
          <p:nvPr>
            <p:ph type="body" idx="4294967295"/>
          </p:nvPr>
        </p:nvSpPr>
        <p:spPr>
          <a:xfrm>
            <a:off x="150495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t>
            </a:r>
            <a:r>
              <a:rPr lang="en-US" altLang="en-US" dirty="0" smtClean="0"/>
              <a:t>access </a:t>
            </a:r>
            <a:r>
              <a:rPr lang="en-US" altLang="en-US" dirty="0"/>
              <a:t>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xmlns=""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4442" y="3046044"/>
            <a:ext cx="70410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7886700" y="3472961"/>
            <a:ext cx="1178170" cy="577081"/>
          </a:xfrm>
          <a:prstGeom prst="rect">
            <a:avLst/>
          </a:prstGeom>
          <a:noFill/>
        </p:spPr>
        <p:txBody>
          <a:bodyPr wrap="square" rtlCol="0">
            <a:spAutoFit/>
          </a:bodyPr>
          <a:lstStyle/>
          <a:p>
            <a:r>
              <a:rPr lang="en-US" sz="1050" dirty="0" smtClean="0">
                <a:solidFill>
                  <a:srgbClr val="FF0000"/>
                </a:solidFill>
              </a:rPr>
              <a:t>Controllers  Connoted to Control Bus</a:t>
            </a:r>
            <a:endParaRPr lang="en-US" sz="1050" dirty="0">
              <a:solidFill>
                <a:srgbClr val="FF0000"/>
              </a:solidFill>
            </a:endParaRPr>
          </a:p>
        </p:txBody>
      </p:sp>
      <p:sp>
        <p:nvSpPr>
          <p:cNvPr id="10" name="TextBox 9"/>
          <p:cNvSpPr txBox="1"/>
          <p:nvPr/>
        </p:nvSpPr>
        <p:spPr>
          <a:xfrm>
            <a:off x="4374967" y="5132368"/>
            <a:ext cx="3683975" cy="276999"/>
          </a:xfrm>
          <a:prstGeom prst="rect">
            <a:avLst/>
          </a:prstGeom>
          <a:noFill/>
        </p:spPr>
        <p:txBody>
          <a:bodyPr wrap="square" rtlCol="0">
            <a:spAutoFit/>
          </a:bodyPr>
          <a:lstStyle/>
          <a:p>
            <a:r>
              <a:rPr lang="en-US" sz="1200" dirty="0" smtClean="0">
                <a:solidFill>
                  <a:srgbClr val="FF0000"/>
                </a:solidFill>
              </a:rPr>
              <a:t>Controllers Connected to common bus</a:t>
            </a:r>
            <a:endParaRPr lang="en-US" sz="1200" dirty="0">
              <a:solidFill>
                <a:srgbClr val="FF0000"/>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xmlns=""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xmlns=""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smtClean="0"/>
              <a:t>I/O devices and the CPU can execute concurrently</a:t>
            </a:r>
            <a:endParaRPr lang="en-US" altLang="en-US" sz="800" dirty="0" smtClean="0"/>
          </a:p>
          <a:p>
            <a:r>
              <a:rPr lang="en-US" altLang="en-US" dirty="0" smtClean="0"/>
              <a:t>Each device controller is in charge of a particular device type</a:t>
            </a:r>
            <a:endParaRPr lang="en-US" altLang="en-US" sz="800" dirty="0" smtClean="0"/>
          </a:p>
          <a:p>
            <a:r>
              <a:rPr lang="en-US" altLang="en-US" dirty="0" smtClean="0"/>
              <a:t>Each device controller has a local buffer</a:t>
            </a:r>
          </a:p>
          <a:p>
            <a:r>
              <a:rPr lang="en-US" altLang="en-US" dirty="0" smtClean="0"/>
              <a:t>Each device controller type has an operating system </a:t>
            </a:r>
            <a:r>
              <a:rPr lang="en-US" altLang="en-US" b="1" dirty="0" smtClean="0">
                <a:solidFill>
                  <a:srgbClr val="006699"/>
                </a:solidFill>
                <a:latin typeface="+mj-lt"/>
              </a:rPr>
              <a:t>device driver</a:t>
            </a:r>
            <a:r>
              <a:rPr lang="en-US" altLang="en-US" dirty="0" smtClean="0"/>
              <a:t> to manage it</a:t>
            </a:r>
            <a:endParaRPr lang="en-US" altLang="en-US" sz="800" dirty="0" smtClean="0"/>
          </a:p>
          <a:p>
            <a:r>
              <a:rPr lang="en-US" altLang="en-US" dirty="0" smtClean="0"/>
              <a:t>CPU moves data from/to main memory to/from local buffers</a:t>
            </a:r>
            <a:endParaRPr lang="en-US" altLang="en-US" sz="800" dirty="0" smtClean="0"/>
          </a:p>
          <a:p>
            <a:r>
              <a:rPr lang="en-US" altLang="en-US" dirty="0" smtClean="0"/>
              <a:t>I/O is from the device to local buffer of controller</a:t>
            </a:r>
            <a:endParaRPr lang="en-US" altLang="en-US" sz="800" dirty="0" smtClean="0"/>
          </a:p>
          <a:p>
            <a:r>
              <a:rPr lang="en-US" altLang="en-US" dirty="0" smtClean="0"/>
              <a:t>Device controller informs CPU that it has finished its operation by causing an </a:t>
            </a:r>
            <a:r>
              <a:rPr lang="en-US" altLang="en-US" b="1" dirty="0" smtClean="0">
                <a:solidFill>
                  <a:srgbClr val="006699"/>
                </a:solidFill>
                <a:latin typeface="+mj-lt"/>
              </a:rPr>
              <a:t>interrupt</a:t>
            </a:r>
            <a:endParaRPr lang="en-US" altLang="en-US" b="1" dirty="0">
              <a:solidFill>
                <a:srgbClr val="006699"/>
              </a:solidFill>
              <a:latin typeface="+mj-l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xmlns=""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dirty="0"/>
              <a:t>Common Functions of Interrupts</a:t>
            </a:r>
          </a:p>
        </p:txBody>
      </p:sp>
      <p:sp>
        <p:nvSpPr>
          <p:cNvPr id="24579" name="Rectangle 3">
            <a:extLst>
              <a:ext uri="{FF2B5EF4-FFF2-40B4-BE49-F238E27FC236}">
                <a16:creationId xmlns:a16="http://schemas.microsoft.com/office/drawing/2014/main" xmlns=""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xmlns=""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xmlns=""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694" y="1993691"/>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808892" y="2795954"/>
            <a:ext cx="1995854" cy="430887"/>
          </a:xfrm>
          <a:prstGeom prst="rect">
            <a:avLst/>
          </a:prstGeom>
          <a:noFill/>
        </p:spPr>
        <p:txBody>
          <a:bodyPr wrap="square" rtlCol="0">
            <a:spAutoFit/>
          </a:bodyPr>
          <a:lstStyle/>
          <a:p>
            <a:r>
              <a:rPr lang="en-US" sz="1100" b="1" dirty="0" smtClean="0">
                <a:solidFill>
                  <a:srgbClr val="FF0000"/>
                </a:solidFill>
              </a:rPr>
              <a:t>Interrupt service routine Program</a:t>
            </a:r>
            <a:endParaRPr lang="en-US" sz="1100" b="1" dirty="0">
              <a:solidFill>
                <a:srgbClr val="FF0000"/>
              </a:solidFill>
            </a:endParaRPr>
          </a:p>
        </p:txBody>
      </p:sp>
      <p:cxnSp>
        <p:nvCxnSpPr>
          <p:cNvPr id="4" name="Straight Arrow Connector 3"/>
          <p:cNvCxnSpPr/>
          <p:nvPr/>
        </p:nvCxnSpPr>
        <p:spPr bwMode="auto">
          <a:xfrm flipV="1">
            <a:off x="2329962" y="2611315"/>
            <a:ext cx="2294792" cy="400082"/>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5" name="TextBox 4"/>
          <p:cNvSpPr txBox="1"/>
          <p:nvPr/>
        </p:nvSpPr>
        <p:spPr>
          <a:xfrm>
            <a:off x="1987062" y="1518837"/>
            <a:ext cx="1688124" cy="461665"/>
          </a:xfrm>
          <a:prstGeom prst="rect">
            <a:avLst/>
          </a:prstGeom>
          <a:noFill/>
        </p:spPr>
        <p:txBody>
          <a:bodyPr wrap="square" rtlCol="0">
            <a:spAutoFit/>
          </a:bodyPr>
          <a:lstStyle/>
          <a:p>
            <a:r>
              <a:rPr lang="en-US" sz="1200" b="1" dirty="0" smtClean="0">
                <a:solidFill>
                  <a:srgbClr val="FF0000"/>
                </a:solidFill>
              </a:rPr>
              <a:t>User Process execution</a:t>
            </a:r>
            <a:endParaRPr lang="en-US" sz="1200" b="1" dirty="0">
              <a:solidFill>
                <a:srgbClr val="FF0000"/>
              </a:solidFill>
            </a:endParaRPr>
          </a:p>
        </p:txBody>
      </p:sp>
      <p:cxnSp>
        <p:nvCxnSpPr>
          <p:cNvPr id="10" name="Straight Arrow Connector 9"/>
          <p:cNvCxnSpPr/>
          <p:nvPr/>
        </p:nvCxnSpPr>
        <p:spPr bwMode="auto">
          <a:xfrm>
            <a:off x="3042138" y="1908175"/>
            <a:ext cx="435220" cy="39541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2" name="Straight Arrow Connector 11"/>
          <p:cNvCxnSpPr/>
          <p:nvPr/>
        </p:nvCxnSpPr>
        <p:spPr bwMode="auto">
          <a:xfrm flipH="1">
            <a:off x="4044462" y="1749669"/>
            <a:ext cx="140676" cy="55391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5" name="TextBox 14"/>
          <p:cNvSpPr txBox="1"/>
          <p:nvPr/>
        </p:nvSpPr>
        <p:spPr>
          <a:xfrm>
            <a:off x="3897007" y="1446510"/>
            <a:ext cx="1688124" cy="461665"/>
          </a:xfrm>
          <a:prstGeom prst="rect">
            <a:avLst/>
          </a:prstGeom>
          <a:noFill/>
        </p:spPr>
        <p:txBody>
          <a:bodyPr wrap="square" rtlCol="0">
            <a:spAutoFit/>
          </a:bodyPr>
          <a:lstStyle/>
          <a:p>
            <a:r>
              <a:rPr lang="en-US" sz="1200" b="1" dirty="0" smtClean="0">
                <a:solidFill>
                  <a:srgbClr val="FF0000"/>
                </a:solidFill>
              </a:rPr>
              <a:t>CPU executing Program</a:t>
            </a:r>
            <a:endParaRPr lang="en-US" sz="1200" b="1" dirty="0">
              <a:solidFill>
                <a:srgbClr val="FF0000"/>
              </a:solidFill>
            </a:endParaRPr>
          </a:p>
        </p:txBody>
      </p:sp>
      <p:sp>
        <p:nvSpPr>
          <p:cNvPr id="13" name="TextBox 12"/>
          <p:cNvSpPr txBox="1"/>
          <p:nvPr/>
        </p:nvSpPr>
        <p:spPr>
          <a:xfrm>
            <a:off x="3569677" y="2026627"/>
            <a:ext cx="237392" cy="369332"/>
          </a:xfrm>
          <a:prstGeom prst="rect">
            <a:avLst/>
          </a:prstGeom>
          <a:noFill/>
        </p:spPr>
        <p:txBody>
          <a:bodyPr wrap="square" rtlCol="0">
            <a:spAutoFit/>
          </a:bodyPr>
          <a:lstStyle/>
          <a:p>
            <a:r>
              <a:rPr lang="en-US" dirty="0" smtClean="0"/>
              <a:t>1</a:t>
            </a:r>
            <a:endParaRPr lang="en-US" dirty="0"/>
          </a:p>
        </p:txBody>
      </p:sp>
      <p:sp>
        <p:nvSpPr>
          <p:cNvPr id="22" name="TextBox 21"/>
          <p:cNvSpPr txBox="1"/>
          <p:nvPr/>
        </p:nvSpPr>
        <p:spPr>
          <a:xfrm>
            <a:off x="3977053" y="3804567"/>
            <a:ext cx="237392" cy="369332"/>
          </a:xfrm>
          <a:prstGeom prst="rect">
            <a:avLst/>
          </a:prstGeom>
          <a:noFill/>
        </p:spPr>
        <p:txBody>
          <a:bodyPr wrap="square" rtlCol="0">
            <a:spAutoFit/>
          </a:bodyPr>
          <a:lstStyle/>
          <a:p>
            <a:r>
              <a:rPr lang="en-US" dirty="0"/>
              <a:t>2</a:t>
            </a:r>
            <a:endParaRPr lang="en-US" dirty="0"/>
          </a:p>
        </p:txBody>
      </p:sp>
      <p:sp>
        <p:nvSpPr>
          <p:cNvPr id="23" name="TextBox 22"/>
          <p:cNvSpPr txBox="1"/>
          <p:nvPr/>
        </p:nvSpPr>
        <p:spPr>
          <a:xfrm>
            <a:off x="4814338" y="2826731"/>
            <a:ext cx="237392" cy="369332"/>
          </a:xfrm>
          <a:prstGeom prst="rect">
            <a:avLst/>
          </a:prstGeom>
          <a:noFill/>
        </p:spPr>
        <p:txBody>
          <a:bodyPr wrap="square" rtlCol="0">
            <a:spAutoFit/>
          </a:bodyPr>
          <a:lstStyle/>
          <a:p>
            <a:r>
              <a:rPr lang="en-US" dirty="0"/>
              <a:t>3</a:t>
            </a:r>
            <a:endParaRPr lang="en-US" dirty="0"/>
          </a:p>
        </p:txBody>
      </p:sp>
      <p:sp>
        <p:nvSpPr>
          <p:cNvPr id="20" name="TextBox 19"/>
          <p:cNvSpPr txBox="1"/>
          <p:nvPr/>
        </p:nvSpPr>
        <p:spPr>
          <a:xfrm>
            <a:off x="1037492" y="5802923"/>
            <a:ext cx="5732585" cy="523220"/>
          </a:xfrm>
          <a:prstGeom prst="rect">
            <a:avLst/>
          </a:prstGeom>
          <a:noFill/>
        </p:spPr>
        <p:txBody>
          <a:bodyPr wrap="square" rtlCol="0">
            <a:spAutoFit/>
          </a:bodyPr>
          <a:lstStyle/>
          <a:p>
            <a:r>
              <a:rPr lang="en-US" sz="1400" b="1" dirty="0" smtClean="0">
                <a:solidFill>
                  <a:srgbClr val="FF0000"/>
                </a:solidFill>
              </a:rPr>
              <a:t>*ISR -Transforming Data from Local buffer to Main memory</a:t>
            </a:r>
            <a:endParaRPr lang="en-US" sz="1400" b="1" dirty="0">
              <a:solidFill>
                <a:srgbClr val="FF0000"/>
              </a:solidFill>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72088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xmlns=""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xmlns=""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xmlns=""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dirty="0"/>
              <a:t>Interrupt-drive I/O Cycle</a:t>
            </a:r>
          </a:p>
        </p:txBody>
      </p:sp>
      <p:pic>
        <p:nvPicPr>
          <p:cNvPr id="32771" name="Picture 3">
            <a:extLst>
              <a:ext uri="{FF2B5EF4-FFF2-40B4-BE49-F238E27FC236}">
                <a16:creationId xmlns:a16="http://schemas.microsoft.com/office/drawing/2014/main" xmlns=""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5708" y="1179513"/>
            <a:ext cx="546979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xmlns=""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xmlns=""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xmlns=""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dirty="0"/>
              <a:t>Chapter 1: Introduction</a:t>
            </a:r>
          </a:p>
        </p:txBody>
      </p:sp>
      <p:sp>
        <p:nvSpPr>
          <p:cNvPr id="7171" name="Rectangle 3">
            <a:extLst>
              <a:ext uri="{FF2B5EF4-FFF2-40B4-BE49-F238E27FC236}">
                <a16:creationId xmlns:a16="http://schemas.microsoft.com/office/drawing/2014/main" xmlns="" id="{D002EA22-F1BB-4F36-8EAD-4A3CBBBFD932}"/>
              </a:ext>
            </a:extLst>
          </p:cNvPr>
          <p:cNvSpPr>
            <a:spLocks noGrp="1" noChangeArrowheads="1"/>
          </p:cNvSpPr>
          <p:nvPr>
            <p:ph type="body" idx="4294967295"/>
          </p:nvPr>
        </p:nvSpPr>
        <p:spPr/>
        <p:txBody>
          <a:bodyPr/>
          <a:lstStyle/>
          <a:p>
            <a:r>
              <a:rPr lang="en-US" altLang="en-US" dirty="0"/>
              <a:t>What Operating Systems Do</a:t>
            </a:r>
          </a:p>
          <a:p>
            <a:r>
              <a:rPr lang="en-US" altLang="en-US" dirty="0"/>
              <a:t>Computer-System Organization</a:t>
            </a:r>
          </a:p>
          <a:p>
            <a:r>
              <a:rPr lang="en-US" altLang="en-US" dirty="0"/>
              <a:t>Computer-System Architecture</a:t>
            </a:r>
          </a:p>
          <a:p>
            <a:r>
              <a:rPr lang="en-US" altLang="en-US" dirty="0"/>
              <a:t>Operating-System Operations</a:t>
            </a:r>
          </a:p>
          <a:p>
            <a:r>
              <a:rPr lang="en-US" altLang="en-US" dirty="0"/>
              <a:t>Resource Management</a:t>
            </a:r>
          </a:p>
          <a:p>
            <a:r>
              <a:rPr lang="en-US" altLang="en-US" dirty="0"/>
              <a:t>Security and Protection</a:t>
            </a:r>
          </a:p>
          <a:p>
            <a:r>
              <a:rPr lang="en-US" altLang="en-US" dirty="0"/>
              <a:t>Virtualization</a:t>
            </a:r>
          </a:p>
          <a:p>
            <a:r>
              <a:rPr lang="en-US" altLang="en-US" dirty="0"/>
              <a:t>Distributed Systems</a:t>
            </a:r>
          </a:p>
          <a:p>
            <a:r>
              <a:rPr lang="en-US" altLang="en-US" dirty="0"/>
              <a:t>Kernel Data Structures</a:t>
            </a:r>
          </a:p>
          <a:p>
            <a:r>
              <a:rPr lang="en-US" altLang="en-US" dirty="0"/>
              <a:t>Computing Environments</a:t>
            </a:r>
          </a:p>
          <a:p>
            <a:r>
              <a:rPr lang="en-US" altLang="en-US" dirty="0"/>
              <a:t>Free/</a:t>
            </a:r>
            <a:r>
              <a:rPr lang="en-US" altLang="en-US" dirty="0" err="1"/>
              <a:t>Libre</a:t>
            </a:r>
            <a:r>
              <a:rPr lang="en-US" altLang="en-US" dirty="0"/>
              <a:t> and Open-Source Operating Systems</a:t>
            </a:r>
          </a:p>
          <a:p>
            <a:pPr>
              <a:buFont typeface="Monotype Sorts" pitchFamily="-84" charset="2"/>
              <a:buNone/>
            </a:pPr>
            <a:endParaRPr lang="en-US" altLang="en-US" dirty="0"/>
          </a:p>
          <a:p>
            <a:endParaRPr lang="en-US"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xmlns=""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xmlns=""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xmlns=""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xmlns=""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xmlns=""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xmlns=""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xmlns=""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xmlns=""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xmlns=""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xmlns=""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xmlns=""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xmlns=""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xmlns=""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xmlns=""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xmlns=""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xmlns=""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106" y="1042500"/>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5178669" y="1828800"/>
            <a:ext cx="1213339" cy="307777"/>
          </a:xfrm>
          <a:prstGeom prst="rect">
            <a:avLst/>
          </a:prstGeom>
          <a:noFill/>
        </p:spPr>
        <p:txBody>
          <a:bodyPr wrap="square" rtlCol="0">
            <a:spAutoFit/>
          </a:bodyPr>
          <a:lstStyle/>
          <a:p>
            <a:r>
              <a:rPr lang="en-US" sz="1400" b="1" dirty="0" smtClean="0">
                <a:solidFill>
                  <a:srgbClr val="FF0000"/>
                </a:solidFill>
              </a:rPr>
              <a:t>1MB-8MB</a:t>
            </a:r>
            <a:endParaRPr lang="en-US" sz="1400" b="1" dirty="0">
              <a:solidFill>
                <a:srgbClr val="FF0000"/>
              </a:solidFill>
            </a:endParaRPr>
          </a:p>
        </p:txBody>
      </p:sp>
      <p:sp>
        <p:nvSpPr>
          <p:cNvPr id="5" name="TextBox 4"/>
          <p:cNvSpPr txBox="1"/>
          <p:nvPr/>
        </p:nvSpPr>
        <p:spPr>
          <a:xfrm>
            <a:off x="7388469" y="2157092"/>
            <a:ext cx="1213339" cy="307777"/>
          </a:xfrm>
          <a:prstGeom prst="rect">
            <a:avLst/>
          </a:prstGeom>
          <a:noFill/>
        </p:spPr>
        <p:txBody>
          <a:bodyPr wrap="square" rtlCol="0">
            <a:spAutoFit/>
          </a:bodyPr>
          <a:lstStyle/>
          <a:p>
            <a:r>
              <a:rPr lang="en-US" sz="1400" b="1" dirty="0" smtClean="0">
                <a:solidFill>
                  <a:srgbClr val="FF0000"/>
                </a:solidFill>
              </a:rPr>
              <a:t>1GB-16GB</a:t>
            </a:r>
            <a:endParaRPr lang="en-US" sz="1400" b="1" dirty="0">
              <a:solidFill>
                <a:srgbClr val="FF0000"/>
              </a:solidFill>
            </a:endParaRPr>
          </a:p>
        </p:txBody>
      </p:sp>
      <p:sp>
        <p:nvSpPr>
          <p:cNvPr id="6" name="TextBox 5"/>
          <p:cNvSpPr txBox="1"/>
          <p:nvPr/>
        </p:nvSpPr>
        <p:spPr>
          <a:xfrm>
            <a:off x="7734911" y="3061104"/>
            <a:ext cx="1213339" cy="523220"/>
          </a:xfrm>
          <a:prstGeom prst="rect">
            <a:avLst/>
          </a:prstGeom>
          <a:noFill/>
        </p:spPr>
        <p:txBody>
          <a:bodyPr wrap="square" rtlCol="0">
            <a:spAutoFit/>
          </a:bodyPr>
          <a:lstStyle/>
          <a:p>
            <a:r>
              <a:rPr lang="en-US" sz="1400" b="1" dirty="0" smtClean="0">
                <a:solidFill>
                  <a:srgbClr val="FF0000"/>
                </a:solidFill>
              </a:rPr>
              <a:t>Extremely Large-1TB</a:t>
            </a:r>
            <a:endParaRPr lang="en-US" sz="1400" b="1" dirty="0">
              <a:solidFill>
                <a:srgbClr val="FF0000"/>
              </a:solidFill>
            </a:endParaRPr>
          </a:p>
        </p:txBody>
      </p:sp>
      <p:sp>
        <p:nvSpPr>
          <p:cNvPr id="7" name="TextBox 6"/>
          <p:cNvSpPr txBox="1"/>
          <p:nvPr/>
        </p:nvSpPr>
        <p:spPr>
          <a:xfrm>
            <a:off x="5084884" y="1392116"/>
            <a:ext cx="1553308" cy="307777"/>
          </a:xfrm>
          <a:prstGeom prst="rect">
            <a:avLst/>
          </a:prstGeom>
          <a:noFill/>
        </p:spPr>
        <p:txBody>
          <a:bodyPr wrap="square" rtlCol="0">
            <a:spAutoFit/>
          </a:bodyPr>
          <a:lstStyle/>
          <a:p>
            <a:r>
              <a:rPr lang="en-US" sz="1400" b="1" dirty="0" smtClean="0">
                <a:solidFill>
                  <a:srgbClr val="FF0000"/>
                </a:solidFill>
              </a:rPr>
              <a:t>Bits/Bytes</a:t>
            </a:r>
            <a:endParaRPr lang="en-US" sz="1400" b="1" dirty="0">
              <a:solidFill>
                <a:srgbClr val="FF0000"/>
              </a:solidFill>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xmlns=""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xmlns=""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xmlns=""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xmlns=""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xmlns=""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xmlns=""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dirty="0" smtClean="0"/>
              <a:t>Chapter Objectives</a:t>
            </a:r>
            <a:endParaRPr lang="en-US" altLang="en-US" dirty="0"/>
          </a:p>
        </p:txBody>
      </p:sp>
      <p:sp>
        <p:nvSpPr>
          <p:cNvPr id="9219" name="Rectangle 3">
            <a:extLst>
              <a:ext uri="{FF2B5EF4-FFF2-40B4-BE49-F238E27FC236}">
                <a16:creationId xmlns:a16="http://schemas.microsoft.com/office/drawing/2014/main" xmlns=""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smtClean="0"/>
              <a:t>Describe </a:t>
            </a:r>
            <a:r>
              <a:rPr lang="en-US" altLang="en-US" dirty="0"/>
              <a:t>the general organization of a computer system and the role of interrupts</a:t>
            </a:r>
          </a:p>
          <a:p>
            <a:r>
              <a:rPr lang="en-US" altLang="en-US" dirty="0"/>
              <a:t>Describe the components in a modern, multiprocessor computer system</a:t>
            </a:r>
          </a:p>
          <a:p>
            <a:r>
              <a:rPr lang="en-US" altLang="en-US" dirty="0"/>
              <a:t>Illustrate the transition from user mode to kernel mode</a:t>
            </a:r>
          </a:p>
          <a:p>
            <a:r>
              <a:rPr lang="en-US" altLang="en-US" dirty="0"/>
              <a:t>Discuss how operating systems are used in various computing environments</a:t>
            </a:r>
          </a:p>
          <a:p>
            <a:r>
              <a:rPr lang="en-US" altLang="en-US" dirty="0" smtClean="0"/>
              <a:t>Provide examples of free </a:t>
            </a:r>
            <a:r>
              <a:rPr lang="en-US" altLang="en-US" dirty="0"/>
              <a:t>and open-source operating </a:t>
            </a:r>
            <a:r>
              <a:rPr lang="en-US" altLang="en-US" dirty="0" smtClean="0"/>
              <a:t>systems</a:t>
            </a:r>
            <a:endParaRPr lang="en-US"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xmlns=""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xmlns=""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xmlns=""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xmlns=""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xmlns=""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xmlns=""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xmlns=""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xmlns=""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xmlns=""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xmlns=""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xmlns=""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xmlns=""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xmlns=""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xmlns=""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xmlns=""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xmlns=""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xmlns=""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xmlns=""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xmlns=""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xmlns=""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xmlns=""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xmlns=""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xmlns="" id="{6838C557-FE18-4536-BEF7-BBF21B888B10}"/>
              </a:ext>
            </a:extLst>
          </p:cNvPr>
          <p:cNvSpPr>
            <a:spLocks noGrp="1" noChangeArrowheads="1"/>
          </p:cNvSpPr>
          <p:nvPr>
            <p:ph type="body" idx="4294967295"/>
          </p:nvPr>
        </p:nvSpPr>
        <p:spPr>
          <a:xfrm>
            <a:off x="806450" y="1233488"/>
            <a:ext cx="7666038" cy="5096974"/>
          </a:xfrm>
        </p:spPr>
        <p:txBody>
          <a:bodyPr/>
          <a:lstStyle/>
          <a:p>
            <a:r>
              <a:rPr lang="en-US" dirty="0"/>
              <a:t>An operating system (OS) is system software that manages computer hardware and software resources, and provides common services for computer programs</a:t>
            </a:r>
            <a:r>
              <a:rPr lang="en-US" dirty="0" smtClean="0"/>
              <a:t>.</a:t>
            </a:r>
          </a:p>
          <a:p>
            <a:pPr marL="0" indent="0">
              <a:buNone/>
            </a:pPr>
            <a:r>
              <a:rPr lang="en-US" altLang="en-US" dirty="0"/>
              <a:t>	</a:t>
            </a:r>
            <a:r>
              <a:rPr lang="en-US" altLang="en-US" dirty="0" smtClean="0"/>
              <a:t>		(or)</a:t>
            </a:r>
            <a:endParaRPr lang="en-US" altLang="en-US" dirty="0"/>
          </a:p>
          <a:p>
            <a:r>
              <a:rPr lang="en-US" altLang="en-US" dirty="0" smtClean="0"/>
              <a:t>An </a:t>
            </a:r>
            <a:r>
              <a:rPr lang="en-US" altLang="en-US" dirty="0"/>
              <a:t>operating system </a:t>
            </a:r>
            <a:r>
              <a:rPr lang="en-US" dirty="0" smtClean="0"/>
              <a:t>acts/works </a:t>
            </a:r>
            <a:r>
              <a:rPr lang="en-US" dirty="0"/>
              <a:t>as a </a:t>
            </a:r>
            <a:r>
              <a:rPr lang="en-US" dirty="0" smtClean="0"/>
              <a:t>bridge </a:t>
            </a:r>
            <a:r>
              <a:rPr lang="en-US" dirty="0"/>
              <a:t>between the user of a computer system and the computer hardware</a:t>
            </a:r>
            <a:r>
              <a:rPr lang="en-US" dirty="0" smtClean="0"/>
              <a:t>.</a:t>
            </a:r>
          </a:p>
          <a:p>
            <a:r>
              <a:rPr lang="en-US" altLang="en-US" dirty="0" smtClean="0"/>
              <a:t>What </a:t>
            </a:r>
            <a:r>
              <a:rPr lang="en-US" altLang="en-US" dirty="0"/>
              <a:t>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xmlns=""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xmlns=""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xmlns=""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xmlns=""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xmlns=""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xmlns=""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xmlns=""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xmlns=""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xmlns=""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xmlns=""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xmlns=""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r>
              <a:rPr lang="en-US" altLang="en-US" dirty="0"/>
              <a:t/>
            </a:r>
            <a:br>
              <a:rPr lang="en-US" altLang="en-US" dirty="0"/>
            </a:br>
            <a:r>
              <a:rPr lang="en-US" altLang="en-US" dirty="0"/>
              <a:t/>
            </a:r>
            <a:br>
              <a:rPr lang="en-US" altLang="en-US" dirty="0"/>
            </a:br>
            <a:r>
              <a:rPr lang="en-US" altLang="en-US" dirty="0"/>
              <a:t/>
            </a: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xmlns=""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xmlns=""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xmlns=""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xmlns=""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xmlns=""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xmlns=""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xmlns=""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xmlns=""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xmlns=""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xmlns=""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xmlns=""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xmlns=""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xmlns=""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dirty="0"/>
              <a:t>A program that acts as an intermediary between a user of a computer and the computer hardware</a:t>
            </a:r>
          </a:p>
          <a:p>
            <a:r>
              <a:rPr lang="en-US" altLang="en-US" dirty="0"/>
              <a:t>Operating system goals:</a:t>
            </a:r>
          </a:p>
          <a:p>
            <a:pPr lvl="1"/>
            <a:r>
              <a:rPr lang="en-US" altLang="en-US" dirty="0"/>
              <a:t>Execute user programs and make solving user problems easier</a:t>
            </a:r>
          </a:p>
          <a:p>
            <a:pPr lvl="1"/>
            <a:r>
              <a:rPr lang="en-US" altLang="en-US" dirty="0"/>
              <a:t>Make the computer system convenient to use</a:t>
            </a:r>
          </a:p>
          <a:p>
            <a:pPr lvl="1"/>
            <a:r>
              <a:rPr lang="en-US" altLang="en-US" dirty="0"/>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xmlns=""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xmlns=""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xmlns=""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xmlns=""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dirty="0"/>
              <a:t>Computer-System Architecture</a:t>
            </a:r>
          </a:p>
        </p:txBody>
      </p:sp>
      <p:sp>
        <p:nvSpPr>
          <p:cNvPr id="48131" name="Content Placeholder 2">
            <a:extLst>
              <a:ext uri="{FF2B5EF4-FFF2-40B4-BE49-F238E27FC236}">
                <a16:creationId xmlns:a16="http://schemas.microsoft.com/office/drawing/2014/main" xmlns=""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xmlns=""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xmlns=""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xmlns=""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xmlns=""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xmlns=""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xmlns=""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xmlns=""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xmlns=""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xmlns=""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xmlns=""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xmlns=""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xmlns=""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xmlns=""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xmlns=""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xmlns=""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xmlns=""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dirty="0"/>
              <a:t>Computer system can be divided into four components:</a:t>
            </a:r>
          </a:p>
          <a:p>
            <a:pPr lvl="1"/>
            <a:r>
              <a:rPr lang="en-US" altLang="en-US" dirty="0"/>
              <a:t>Hardware – provides basic computing resources</a:t>
            </a:r>
          </a:p>
          <a:p>
            <a:pPr lvl="2"/>
            <a:r>
              <a:rPr lang="en-US" altLang="en-US" dirty="0"/>
              <a:t>CPU, memory, I/O devices</a:t>
            </a:r>
          </a:p>
          <a:p>
            <a:pPr lvl="1"/>
            <a:r>
              <a:rPr lang="en-US" altLang="en-US" dirty="0"/>
              <a:t>Operating system</a:t>
            </a:r>
          </a:p>
          <a:p>
            <a:pPr lvl="2"/>
            <a:r>
              <a:rPr lang="en-US" altLang="en-US" dirty="0"/>
              <a:t>Controls and coordinates use of hardware among various applications and users</a:t>
            </a:r>
          </a:p>
          <a:p>
            <a:pPr lvl="1"/>
            <a:r>
              <a:rPr lang="en-US" altLang="en-US" dirty="0"/>
              <a:t>Application programs – define the ways in which the system resources are used to solve the computing problems of the users</a:t>
            </a:r>
          </a:p>
          <a:p>
            <a:pPr lvl="2"/>
            <a:r>
              <a:rPr lang="en-US" altLang="en-US" dirty="0"/>
              <a:t>Word processors, compilers, web browsers, database systems, video games</a:t>
            </a:r>
          </a:p>
          <a:p>
            <a:pPr lvl="1"/>
            <a:r>
              <a:rPr lang="en-US" altLang="en-US" dirty="0"/>
              <a:t>Users</a:t>
            </a:r>
          </a:p>
          <a:p>
            <a:pPr lvl="2"/>
            <a:r>
              <a:rPr lang="en-US" altLang="en-US" dirty="0"/>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xmlns=""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xmlns=""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xmlns=""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xmlns=""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xmlns=""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xmlns=""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xmlns=""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xmlns=""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xmlns=""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xmlns=""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xmlns=""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xmlns=""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xmlns=""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xmlns=""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xmlns=""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xmlns=""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xmlns=""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xmlns=""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xmlns=""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xmlns=""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xmlns=""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xmlns=""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xmlns=""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xmlns=""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xmlns=""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xmlns=""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xmlns=""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xmlns=""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xmlns=""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xmlns=""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xmlns=""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xmlns=""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xmlns=""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xmlns=""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xmlns=""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r>
              <a:rPr lang="en-US" altLang="en-US" sz="1800"/>
              <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xmlns=""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xmlns=""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xmlns=""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xmlns=""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xmlns=""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xmlns=""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xmlns=""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xmlns=""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xmlns=""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13818</TotalTime>
  <Words>3811</Words>
  <Application>Microsoft Office PowerPoint</Application>
  <PresentationFormat>On-screen Show (4:3)</PresentationFormat>
  <Paragraphs>523</Paragraphs>
  <Slides>75</Slides>
  <Notes>61</Notes>
  <HiddenSlides>1</HiddenSlides>
  <MMClips>0</MMClips>
  <ScaleCrop>false</ScaleCrop>
  <HeadingPairs>
    <vt:vector size="4" baseType="variant">
      <vt:variant>
        <vt:lpstr>Theme</vt:lpstr>
      </vt:variant>
      <vt:variant>
        <vt:i4>1</vt:i4>
      </vt:variant>
      <vt:variant>
        <vt:lpstr>Slide Titles</vt:lpstr>
      </vt:variant>
      <vt:variant>
        <vt:i4>75</vt:i4>
      </vt:variant>
    </vt:vector>
  </HeadingPairs>
  <TitlesOfParts>
    <vt:vector size="76" baseType="lpstr">
      <vt:lpstr>os-8</vt:lpstr>
      <vt:lpstr>Chapter 1:  Introduction</vt:lpstr>
      <vt:lpstr>Chapter 1: Introduction</vt:lpstr>
      <vt:lpstr>Chapter 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PowerPoint Presentation</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DELL</cp:lastModifiedBy>
  <cp:revision>272</cp:revision>
  <cp:lastPrinted>2001-06-14T13:58:17Z</cp:lastPrinted>
  <dcterms:created xsi:type="dcterms:W3CDTF">2011-01-13T23:43:38Z</dcterms:created>
  <dcterms:modified xsi:type="dcterms:W3CDTF">2025-09-02T17:27:12Z</dcterms:modified>
</cp:coreProperties>
</file>

<file path=docProps/thumbnail.jpeg>
</file>